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7" r:id="rId9"/>
    <p:sldId id="263" r:id="rId10"/>
    <p:sldId id="264" r:id="rId11"/>
    <p:sldId id="265" r:id="rId12"/>
    <p:sldId id="266"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11/22/2016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799"/>
            <a:ext cx="8825658" cy="3640667"/>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11/22/2016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11/22/2016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0" y="1447800"/>
            <a:ext cx="7999315" cy="2323374"/>
          </a:xfrm>
        </p:spPr>
        <p:txBody>
          <a:bodyPr/>
          <a:lstStyle>
            <a:lvl1pPr>
              <a:defRPr sz="4800"/>
            </a:lvl1pPr>
          </a:lstStyle>
          <a:p>
            <a:r>
              <a:rPr lang="en-US"/>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lumMod val="60000"/>
                    <a:lumOff val="4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11/22/2016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
        <p:nvSpPr>
          <p:cNvPr id="11" name="TextBox 10"/>
          <p:cNvSpPr txBox="1"/>
          <p:nvPr/>
        </p:nvSpPr>
        <p:spPr>
          <a:xfrm>
            <a:off x="9330490" y="2613787"/>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11/22/2016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11/22/2016</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11/22/2016</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11/22/2016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11/22/2016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796027F-7875-4030-9381-8BD8C4F21935}" type="datetimeFigureOut">
              <a:rPr lang="en-US" dirty="0"/>
              <a:t>11/22/2016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11/22/2016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11/22/2016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11/22/2016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11/22/2016</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11/22/2016</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3"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5" y="3129280"/>
            <a:ext cx="34010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11/22/2016</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11/22/2016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44"/>
          <a:stretch/>
        </p:blipFill>
        <p:spPr>
          <a:xfrm>
            <a:off x="0" y="2669685"/>
            <a:ext cx="4035669"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11/22/2016</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86980" y="551559"/>
            <a:ext cx="11105323" cy="1754326"/>
          </a:xfrm>
          <a:prstGeom prst="rect">
            <a:avLst/>
          </a:prstGeom>
          <a:noFill/>
        </p:spPr>
        <p:txBody>
          <a:bodyPr wrap="square" rtlCol="0">
            <a:spAutoFit/>
          </a:bodyPr>
          <a:lstStyle/>
          <a:p>
            <a:r>
              <a:rPr lang="en-US" sz="5400" dirty="0"/>
              <a:t>20</a:t>
            </a:r>
            <a:r>
              <a:rPr lang="en-US" sz="5400" baseline="30000" dirty="0"/>
              <a:t>th</a:t>
            </a:r>
            <a:r>
              <a:rPr lang="en-US" sz="5400" dirty="0"/>
              <a:t> Century vs. 21</a:t>
            </a:r>
            <a:r>
              <a:rPr lang="en-US" sz="5400" baseline="30000" dirty="0"/>
              <a:t>st</a:t>
            </a:r>
            <a:r>
              <a:rPr lang="en-US" sz="5400" dirty="0"/>
              <a:t> Century</a:t>
            </a:r>
          </a:p>
          <a:p>
            <a:r>
              <a:rPr lang="en-US" sz="5400" dirty="0"/>
              <a:t>                 Classroom</a:t>
            </a:r>
          </a:p>
        </p:txBody>
      </p:sp>
      <p:sp>
        <p:nvSpPr>
          <p:cNvPr id="5" name="TextBox 4"/>
          <p:cNvSpPr txBox="1"/>
          <p:nvPr/>
        </p:nvSpPr>
        <p:spPr>
          <a:xfrm>
            <a:off x="2649721" y="5551347"/>
            <a:ext cx="7142922" cy="923330"/>
          </a:xfrm>
          <a:prstGeom prst="rect">
            <a:avLst/>
          </a:prstGeom>
          <a:noFill/>
        </p:spPr>
        <p:txBody>
          <a:bodyPr wrap="square" rtlCol="0">
            <a:spAutoFit/>
          </a:bodyPr>
          <a:lstStyle/>
          <a:p>
            <a:r>
              <a:rPr lang="en-US" sz="5400" dirty="0"/>
              <a:t>By: Barbara Stewart</a:t>
            </a:r>
          </a:p>
        </p:txBody>
      </p:sp>
      <p:pic>
        <p:nvPicPr>
          <p:cNvPr id="6" name="Picture 5"/>
          <p:cNvPicPr>
            <a:picLocks noChangeAspect="1"/>
          </p:cNvPicPr>
          <p:nvPr/>
        </p:nvPicPr>
        <p:blipFill>
          <a:blip r:embed="rId2"/>
          <a:stretch>
            <a:fillRect/>
          </a:stretch>
        </p:blipFill>
        <p:spPr>
          <a:xfrm>
            <a:off x="649356" y="2302488"/>
            <a:ext cx="4302472" cy="2995640"/>
          </a:xfrm>
          <a:prstGeom prst="rect">
            <a:avLst/>
          </a:prstGeom>
        </p:spPr>
      </p:pic>
      <p:pic>
        <p:nvPicPr>
          <p:cNvPr id="7" name="Picture 6"/>
          <p:cNvPicPr>
            <a:picLocks noChangeAspect="1"/>
          </p:cNvPicPr>
          <p:nvPr/>
        </p:nvPicPr>
        <p:blipFill>
          <a:blip r:embed="rId3"/>
          <a:stretch>
            <a:fillRect/>
          </a:stretch>
        </p:blipFill>
        <p:spPr>
          <a:xfrm>
            <a:off x="5968787" y="2352052"/>
            <a:ext cx="5130623" cy="2946076"/>
          </a:xfrm>
          <a:prstGeom prst="rect">
            <a:avLst/>
          </a:prstGeom>
        </p:spPr>
      </p:pic>
    </p:spTree>
    <p:extLst>
      <p:ext uri="{BB962C8B-B14F-4D97-AF65-F5344CB8AC3E}">
        <p14:creationId xmlns:p14="http://schemas.microsoft.com/office/powerpoint/2010/main" val="8704892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 y="-2"/>
            <a:ext cx="12192001" cy="6858001"/>
          </a:xfrm>
          <a:prstGeom prst="rect">
            <a:avLst/>
          </a:prstGeom>
        </p:spPr>
      </p:pic>
    </p:spTree>
    <p:extLst>
      <p:ext uri="{BB962C8B-B14F-4D97-AF65-F5344CB8AC3E}">
        <p14:creationId xmlns:p14="http://schemas.microsoft.com/office/powerpoint/2010/main" val="30527935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192001" cy="6858000"/>
          </a:xfrm>
          <a:prstGeom prst="rect">
            <a:avLst/>
          </a:prstGeom>
        </p:spPr>
      </p:pic>
    </p:spTree>
    <p:extLst>
      <p:ext uri="{BB962C8B-B14F-4D97-AF65-F5344CB8AC3E}">
        <p14:creationId xmlns:p14="http://schemas.microsoft.com/office/powerpoint/2010/main" val="37633774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32313" y="291548"/>
            <a:ext cx="7023652" cy="1015663"/>
          </a:xfrm>
          <a:prstGeom prst="rect">
            <a:avLst/>
          </a:prstGeom>
          <a:noFill/>
        </p:spPr>
        <p:txBody>
          <a:bodyPr wrap="square" rtlCol="0">
            <a:spAutoFit/>
          </a:bodyPr>
          <a:lstStyle/>
          <a:p>
            <a:r>
              <a:rPr lang="en-US" sz="6000" u="sng" dirty="0"/>
              <a:t>References</a:t>
            </a:r>
          </a:p>
        </p:txBody>
      </p:sp>
      <p:sp>
        <p:nvSpPr>
          <p:cNvPr id="3" name="TextBox 2"/>
          <p:cNvSpPr txBox="1"/>
          <p:nvPr/>
        </p:nvSpPr>
        <p:spPr>
          <a:xfrm>
            <a:off x="1391479" y="1577008"/>
            <a:ext cx="8812695" cy="707886"/>
          </a:xfrm>
          <a:prstGeom prst="rect">
            <a:avLst/>
          </a:prstGeom>
          <a:noFill/>
        </p:spPr>
        <p:txBody>
          <a:bodyPr wrap="square" rtlCol="0">
            <a:spAutoFit/>
          </a:bodyPr>
          <a:lstStyle/>
          <a:p>
            <a:r>
              <a:rPr lang="en-US" sz="4000" dirty="0"/>
              <a:t>All information was retrieved from:</a:t>
            </a:r>
          </a:p>
        </p:txBody>
      </p:sp>
      <p:sp>
        <p:nvSpPr>
          <p:cNvPr id="4" name="TextBox 3"/>
          <p:cNvSpPr txBox="1"/>
          <p:nvPr/>
        </p:nvSpPr>
        <p:spPr>
          <a:xfrm>
            <a:off x="1722783" y="2554691"/>
            <a:ext cx="8481391" cy="584775"/>
          </a:xfrm>
          <a:prstGeom prst="rect">
            <a:avLst/>
          </a:prstGeom>
          <a:noFill/>
        </p:spPr>
        <p:txBody>
          <a:bodyPr wrap="square" rtlCol="0">
            <a:spAutoFit/>
          </a:bodyPr>
          <a:lstStyle/>
          <a:p>
            <a:pPr marL="285750" indent="-285750">
              <a:buFont typeface="Wingdings" panose="05000000000000000000" pitchFamily="2" charset="2"/>
              <a:buChar char="Ø"/>
            </a:pPr>
            <a:r>
              <a:rPr lang="en-US" sz="3200" dirty="0"/>
              <a:t> http://www.teachercertification.org</a:t>
            </a:r>
            <a:endParaRPr lang="en-US" sz="3200" dirty="0"/>
          </a:p>
        </p:txBody>
      </p:sp>
      <p:sp>
        <p:nvSpPr>
          <p:cNvPr id="5" name="TextBox 4"/>
          <p:cNvSpPr txBox="1"/>
          <p:nvPr/>
        </p:nvSpPr>
        <p:spPr>
          <a:xfrm>
            <a:off x="1550504" y="3525078"/>
            <a:ext cx="9740348" cy="584775"/>
          </a:xfrm>
          <a:prstGeom prst="rect">
            <a:avLst/>
          </a:prstGeom>
          <a:noFill/>
        </p:spPr>
        <p:txBody>
          <a:bodyPr wrap="square" rtlCol="0">
            <a:spAutoFit/>
          </a:bodyPr>
          <a:lstStyle/>
          <a:p>
            <a:pPr marL="457200" indent="-457200">
              <a:buFont typeface="Wingdings" panose="05000000000000000000" pitchFamily="2" charset="2"/>
              <a:buChar char="Ø"/>
            </a:pPr>
            <a:r>
              <a:rPr lang="en-US" sz="3200" dirty="0"/>
              <a:t>http://www.localhistories.org/education.html</a:t>
            </a:r>
            <a:endParaRPr lang="en-US" sz="3200" dirty="0"/>
          </a:p>
        </p:txBody>
      </p:sp>
    </p:spTree>
    <p:extLst>
      <p:ext uri="{BB962C8B-B14F-4D97-AF65-F5344CB8AC3E}">
        <p14:creationId xmlns:p14="http://schemas.microsoft.com/office/powerpoint/2010/main" val="3120103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4008" y="181249"/>
            <a:ext cx="8637563" cy="707886"/>
          </a:xfrm>
          <a:prstGeom prst="rect">
            <a:avLst/>
          </a:prstGeom>
          <a:noFill/>
        </p:spPr>
        <p:txBody>
          <a:bodyPr wrap="square" rtlCol="0">
            <a:spAutoFit/>
          </a:bodyPr>
          <a:lstStyle/>
          <a:p>
            <a:r>
              <a:rPr lang="en-US" sz="4000" u="sng" dirty="0"/>
              <a:t>Education in the 20</a:t>
            </a:r>
            <a:r>
              <a:rPr lang="en-US" sz="4000" u="sng" baseline="30000" dirty="0"/>
              <a:t>th</a:t>
            </a:r>
            <a:r>
              <a:rPr lang="en-US" sz="4000" u="sng" dirty="0"/>
              <a:t> Century</a:t>
            </a:r>
          </a:p>
        </p:txBody>
      </p:sp>
      <p:sp>
        <p:nvSpPr>
          <p:cNvPr id="3" name="TextBox 2"/>
          <p:cNvSpPr txBox="1"/>
          <p:nvPr/>
        </p:nvSpPr>
        <p:spPr>
          <a:xfrm>
            <a:off x="45668" y="1010245"/>
            <a:ext cx="7827959" cy="5847755"/>
          </a:xfrm>
          <a:prstGeom prst="rect">
            <a:avLst/>
          </a:prstGeom>
          <a:noFill/>
        </p:spPr>
        <p:txBody>
          <a:bodyPr wrap="square" rtlCol="0">
            <a:spAutoFit/>
          </a:bodyPr>
          <a:lstStyle/>
          <a:p>
            <a:pPr marL="285750" indent="-285750">
              <a:buFont typeface="Wingdings" panose="05000000000000000000" pitchFamily="2" charset="2"/>
              <a:buChar char="Ø"/>
            </a:pPr>
            <a:r>
              <a:rPr lang="en-US" sz="2200" dirty="0"/>
              <a:t>In the beginning of the 20</a:t>
            </a:r>
            <a:r>
              <a:rPr lang="en-US" sz="2200" baseline="30000" dirty="0"/>
              <a:t>th</a:t>
            </a:r>
            <a:r>
              <a:rPr lang="en-US" sz="2200" dirty="0"/>
              <a:t> century education was a lot different than it was today. Children didn’t have to go to school or they could leave whenever they wanted. In 1900 children sometimes left school at the age of 12. In 1918 the minimum school leaving age was raised to 14. It wasn’t until 1972 the that age was raised to 16. Education definitely wasn’t held to the same standard as it today.</a:t>
            </a:r>
          </a:p>
          <a:p>
            <a:endParaRPr lang="en-US" sz="2200" dirty="0"/>
          </a:p>
          <a:p>
            <a:pPr marL="285750" indent="-285750">
              <a:buFont typeface="Wingdings" panose="05000000000000000000" pitchFamily="2" charset="2"/>
              <a:buChar char="Ø"/>
            </a:pPr>
            <a:r>
              <a:rPr lang="en-US" sz="2200" dirty="0"/>
              <a:t> Education vastly improved during the 20</a:t>
            </a:r>
            <a:r>
              <a:rPr lang="en-US" sz="2200" baseline="30000" dirty="0"/>
              <a:t>th</a:t>
            </a:r>
            <a:r>
              <a:rPr lang="en-US" sz="2200" dirty="0"/>
              <a:t> century. The progressive education movement expanded the idea of whom schooling should be for and how it could occur. It moved education thoroughly away from the “one size fits all” approach of one-room schools from the days of the early settlers, and brought it closer to the diversified, increasingly individualized schooling of today.</a:t>
            </a:r>
            <a:endParaRPr lang="en-US" sz="2200" dirty="0"/>
          </a:p>
        </p:txBody>
      </p:sp>
      <p:pic>
        <p:nvPicPr>
          <p:cNvPr id="4" name="Picture 3"/>
          <p:cNvPicPr>
            <a:picLocks noChangeAspect="1"/>
          </p:cNvPicPr>
          <p:nvPr/>
        </p:nvPicPr>
        <p:blipFill>
          <a:blip r:embed="rId2"/>
          <a:stretch>
            <a:fillRect/>
          </a:stretch>
        </p:blipFill>
        <p:spPr>
          <a:xfrm>
            <a:off x="7873627" y="1470412"/>
            <a:ext cx="4063091" cy="4170733"/>
          </a:xfrm>
          <a:prstGeom prst="rect">
            <a:avLst/>
          </a:prstGeom>
        </p:spPr>
      </p:pic>
    </p:spTree>
    <p:extLst>
      <p:ext uri="{BB962C8B-B14F-4D97-AF65-F5344CB8AC3E}">
        <p14:creationId xmlns:p14="http://schemas.microsoft.com/office/powerpoint/2010/main" val="4148928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549916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90928" y="1304071"/>
            <a:ext cx="2984208" cy="1987769"/>
          </a:xfrm>
          <a:prstGeom prst="rect">
            <a:avLst/>
          </a:prstGeom>
        </p:spPr>
      </p:pic>
      <p:sp>
        <p:nvSpPr>
          <p:cNvPr id="3" name="TextBox 2"/>
          <p:cNvSpPr txBox="1"/>
          <p:nvPr/>
        </p:nvSpPr>
        <p:spPr>
          <a:xfrm>
            <a:off x="2091600" y="280897"/>
            <a:ext cx="8577011" cy="646331"/>
          </a:xfrm>
          <a:prstGeom prst="rect">
            <a:avLst/>
          </a:prstGeom>
          <a:noFill/>
        </p:spPr>
        <p:txBody>
          <a:bodyPr wrap="square" rtlCol="0">
            <a:spAutoFit/>
          </a:bodyPr>
          <a:lstStyle/>
          <a:p>
            <a:r>
              <a:rPr lang="en-US" sz="3600" u="sng" dirty="0"/>
              <a:t>Examples of 20</a:t>
            </a:r>
            <a:r>
              <a:rPr lang="en-US" sz="3600" u="sng" baseline="30000" dirty="0"/>
              <a:t>th</a:t>
            </a:r>
            <a:r>
              <a:rPr lang="en-US" sz="3600" u="sng" dirty="0"/>
              <a:t> Century Classrooms</a:t>
            </a:r>
          </a:p>
        </p:txBody>
      </p:sp>
      <p:pic>
        <p:nvPicPr>
          <p:cNvPr id="4" name="Picture 3"/>
          <p:cNvPicPr>
            <a:picLocks noChangeAspect="1"/>
          </p:cNvPicPr>
          <p:nvPr/>
        </p:nvPicPr>
        <p:blipFill>
          <a:blip r:embed="rId3"/>
          <a:stretch>
            <a:fillRect/>
          </a:stretch>
        </p:blipFill>
        <p:spPr>
          <a:xfrm>
            <a:off x="237508" y="4120871"/>
            <a:ext cx="3291048" cy="2436432"/>
          </a:xfrm>
          <a:prstGeom prst="rect">
            <a:avLst/>
          </a:prstGeom>
        </p:spPr>
      </p:pic>
      <p:pic>
        <p:nvPicPr>
          <p:cNvPr id="5" name="Picture 4"/>
          <p:cNvPicPr>
            <a:picLocks noChangeAspect="1"/>
          </p:cNvPicPr>
          <p:nvPr/>
        </p:nvPicPr>
        <p:blipFill>
          <a:blip r:embed="rId4"/>
          <a:stretch>
            <a:fillRect/>
          </a:stretch>
        </p:blipFill>
        <p:spPr>
          <a:xfrm>
            <a:off x="4065941" y="2272437"/>
            <a:ext cx="3827793" cy="2564621"/>
          </a:xfrm>
          <a:prstGeom prst="rect">
            <a:avLst/>
          </a:prstGeom>
        </p:spPr>
      </p:pic>
      <p:pic>
        <p:nvPicPr>
          <p:cNvPr id="6" name="Picture 5"/>
          <p:cNvPicPr>
            <a:picLocks noChangeAspect="1"/>
          </p:cNvPicPr>
          <p:nvPr/>
        </p:nvPicPr>
        <p:blipFill>
          <a:blip r:embed="rId5"/>
          <a:stretch>
            <a:fillRect/>
          </a:stretch>
        </p:blipFill>
        <p:spPr>
          <a:xfrm>
            <a:off x="8584540" y="1360342"/>
            <a:ext cx="3299858" cy="2194406"/>
          </a:xfrm>
          <a:prstGeom prst="rect">
            <a:avLst/>
          </a:prstGeom>
        </p:spPr>
      </p:pic>
      <p:pic>
        <p:nvPicPr>
          <p:cNvPr id="8" name="Picture 7"/>
          <p:cNvPicPr>
            <a:picLocks noChangeAspect="1"/>
          </p:cNvPicPr>
          <p:nvPr/>
        </p:nvPicPr>
        <p:blipFill>
          <a:blip r:embed="rId6"/>
          <a:stretch>
            <a:fillRect/>
          </a:stretch>
        </p:blipFill>
        <p:spPr>
          <a:xfrm>
            <a:off x="8635822" y="4120871"/>
            <a:ext cx="3248576" cy="2436432"/>
          </a:xfrm>
          <a:prstGeom prst="rect">
            <a:avLst/>
          </a:prstGeom>
        </p:spPr>
      </p:pic>
    </p:spTree>
    <p:extLst>
      <p:ext uri="{BB962C8B-B14F-4D97-AF65-F5344CB8AC3E}">
        <p14:creationId xmlns:p14="http://schemas.microsoft.com/office/powerpoint/2010/main" val="1102959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05768" y="218356"/>
            <a:ext cx="8750105" cy="707886"/>
          </a:xfrm>
          <a:prstGeom prst="rect">
            <a:avLst/>
          </a:prstGeom>
          <a:noFill/>
        </p:spPr>
        <p:txBody>
          <a:bodyPr wrap="square" rtlCol="0">
            <a:spAutoFit/>
          </a:bodyPr>
          <a:lstStyle/>
          <a:p>
            <a:r>
              <a:rPr lang="en-US" sz="4000" u="sng" dirty="0"/>
              <a:t>Education in the 21</a:t>
            </a:r>
            <a:r>
              <a:rPr lang="en-US" sz="4000" u="sng" baseline="30000" dirty="0"/>
              <a:t>st</a:t>
            </a:r>
            <a:r>
              <a:rPr lang="en-US" sz="4000" u="sng" dirty="0"/>
              <a:t> Century</a:t>
            </a:r>
          </a:p>
        </p:txBody>
      </p:sp>
      <p:sp>
        <p:nvSpPr>
          <p:cNvPr id="4" name="TextBox 3"/>
          <p:cNvSpPr txBox="1"/>
          <p:nvPr/>
        </p:nvSpPr>
        <p:spPr>
          <a:xfrm>
            <a:off x="106018" y="917912"/>
            <a:ext cx="8256103" cy="5940088"/>
          </a:xfrm>
          <a:prstGeom prst="rect">
            <a:avLst/>
          </a:prstGeom>
          <a:noFill/>
        </p:spPr>
        <p:txBody>
          <a:bodyPr wrap="square" rtlCol="0">
            <a:spAutoFit/>
          </a:bodyPr>
          <a:lstStyle/>
          <a:p>
            <a:pPr marL="285750" indent="-285750">
              <a:buFont typeface="Wingdings" panose="05000000000000000000" pitchFamily="2" charset="2"/>
              <a:buChar char="Ø"/>
            </a:pPr>
            <a:r>
              <a:rPr lang="en-US" sz="2000" dirty="0"/>
              <a:t>Our world is changing, and in order to prepare our children for this new world we need to change the way we educate them. In the 21st century educators must create a curriculum that will help students connect with the world and understand the issues that our world faces.</a:t>
            </a:r>
          </a:p>
          <a:p>
            <a:endParaRPr lang="en-US" sz="2000" dirty="0"/>
          </a:p>
          <a:p>
            <a:pPr marL="285750" indent="-285750">
              <a:buFont typeface="Wingdings" panose="05000000000000000000" pitchFamily="2" charset="2"/>
              <a:buChar char="Ø"/>
            </a:pPr>
            <a:r>
              <a:rPr lang="en-US" sz="2000" dirty="0"/>
              <a:t>Schools in the 21st century will become a place for teachers and students to connect with those around them and their community. Teachers in this new environment will become less instructors and more orchestrators of information, giving children the ability to turn knowledge into wisdom.</a:t>
            </a:r>
          </a:p>
          <a:p>
            <a:endParaRPr lang="en-US" sz="2000" dirty="0"/>
          </a:p>
          <a:p>
            <a:pPr marL="285750" indent="-285750">
              <a:buFont typeface="Wingdings" panose="05000000000000000000" pitchFamily="2" charset="2"/>
              <a:buChar char="Ø"/>
            </a:pPr>
            <a:r>
              <a:rPr lang="en-US" sz="2000" dirty="0"/>
              <a:t>In order to educate in the 21st century, teachers and administrators need to cultivate and maintain the student's interest in the material by showing how this knowledge applies in the real world. They must also try to increase their student's curiosity, which will help them become lifelong learners. Next they should be flexible with how they teach and give learners the resources to continue learning outside of school</a:t>
            </a:r>
            <a:r>
              <a:rPr lang="en-US" dirty="0"/>
              <a:t>.</a:t>
            </a:r>
          </a:p>
        </p:txBody>
      </p:sp>
      <p:pic>
        <p:nvPicPr>
          <p:cNvPr id="5" name="Picture 4"/>
          <p:cNvPicPr>
            <a:picLocks noChangeAspect="1"/>
          </p:cNvPicPr>
          <p:nvPr/>
        </p:nvPicPr>
        <p:blipFill>
          <a:blip r:embed="rId2"/>
          <a:stretch>
            <a:fillRect/>
          </a:stretch>
        </p:blipFill>
        <p:spPr>
          <a:xfrm>
            <a:off x="8362121" y="1457739"/>
            <a:ext cx="3511826" cy="3975652"/>
          </a:xfrm>
          <a:prstGeom prst="rect">
            <a:avLst/>
          </a:prstGeom>
        </p:spPr>
      </p:pic>
    </p:spTree>
    <p:extLst>
      <p:ext uri="{BB962C8B-B14F-4D97-AF65-F5344CB8AC3E}">
        <p14:creationId xmlns:p14="http://schemas.microsoft.com/office/powerpoint/2010/main" val="26174668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24073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35049" y="243432"/>
            <a:ext cx="7540487" cy="584775"/>
          </a:xfrm>
          <a:prstGeom prst="rect">
            <a:avLst/>
          </a:prstGeom>
          <a:noFill/>
        </p:spPr>
        <p:txBody>
          <a:bodyPr wrap="square" rtlCol="0">
            <a:spAutoFit/>
          </a:bodyPr>
          <a:lstStyle/>
          <a:p>
            <a:r>
              <a:rPr lang="en-US" sz="3200" u="sng" dirty="0"/>
              <a:t>Examples of 21</a:t>
            </a:r>
            <a:r>
              <a:rPr lang="en-US" sz="3200" u="sng" baseline="30000" dirty="0"/>
              <a:t>st</a:t>
            </a:r>
            <a:r>
              <a:rPr lang="en-US" sz="3200" u="sng" dirty="0"/>
              <a:t> Century Classrooms</a:t>
            </a:r>
          </a:p>
        </p:txBody>
      </p:sp>
      <p:pic>
        <p:nvPicPr>
          <p:cNvPr id="3" name="Picture 2"/>
          <p:cNvPicPr>
            <a:picLocks noChangeAspect="1"/>
          </p:cNvPicPr>
          <p:nvPr/>
        </p:nvPicPr>
        <p:blipFill>
          <a:blip r:embed="rId2"/>
          <a:stretch>
            <a:fillRect/>
          </a:stretch>
        </p:blipFill>
        <p:spPr>
          <a:xfrm>
            <a:off x="407963" y="1280160"/>
            <a:ext cx="3066757" cy="2234575"/>
          </a:xfrm>
          <a:prstGeom prst="rect">
            <a:avLst/>
          </a:prstGeom>
        </p:spPr>
      </p:pic>
      <p:pic>
        <p:nvPicPr>
          <p:cNvPr id="4" name="Picture 3"/>
          <p:cNvPicPr>
            <a:picLocks noChangeAspect="1"/>
          </p:cNvPicPr>
          <p:nvPr/>
        </p:nvPicPr>
        <p:blipFill>
          <a:blip r:embed="rId3"/>
          <a:stretch>
            <a:fillRect/>
          </a:stretch>
        </p:blipFill>
        <p:spPr>
          <a:xfrm>
            <a:off x="8228849" y="1280160"/>
            <a:ext cx="3660743" cy="2124222"/>
          </a:xfrm>
          <a:prstGeom prst="rect">
            <a:avLst/>
          </a:prstGeom>
        </p:spPr>
      </p:pic>
      <p:pic>
        <p:nvPicPr>
          <p:cNvPr id="5" name="Picture 4"/>
          <p:cNvPicPr>
            <a:picLocks noChangeAspect="1"/>
          </p:cNvPicPr>
          <p:nvPr/>
        </p:nvPicPr>
        <p:blipFill>
          <a:blip r:embed="rId4"/>
          <a:stretch>
            <a:fillRect/>
          </a:stretch>
        </p:blipFill>
        <p:spPr>
          <a:xfrm>
            <a:off x="8108094" y="4129682"/>
            <a:ext cx="3902254" cy="2488194"/>
          </a:xfrm>
          <a:prstGeom prst="rect">
            <a:avLst/>
          </a:prstGeom>
        </p:spPr>
      </p:pic>
      <p:pic>
        <p:nvPicPr>
          <p:cNvPr id="6" name="Picture 5"/>
          <p:cNvPicPr>
            <a:picLocks noChangeAspect="1"/>
          </p:cNvPicPr>
          <p:nvPr/>
        </p:nvPicPr>
        <p:blipFill>
          <a:blip r:embed="rId5"/>
          <a:stretch>
            <a:fillRect/>
          </a:stretch>
        </p:blipFill>
        <p:spPr>
          <a:xfrm>
            <a:off x="281354" y="4095486"/>
            <a:ext cx="3193366" cy="2488194"/>
          </a:xfrm>
          <a:prstGeom prst="rect">
            <a:avLst/>
          </a:prstGeom>
        </p:spPr>
      </p:pic>
      <p:pic>
        <p:nvPicPr>
          <p:cNvPr id="7" name="Picture 6"/>
          <p:cNvPicPr>
            <a:picLocks noChangeAspect="1"/>
          </p:cNvPicPr>
          <p:nvPr/>
        </p:nvPicPr>
        <p:blipFill>
          <a:blip r:embed="rId6"/>
          <a:stretch>
            <a:fillRect/>
          </a:stretch>
        </p:blipFill>
        <p:spPr>
          <a:xfrm>
            <a:off x="3807076" y="2397447"/>
            <a:ext cx="3968661" cy="2544304"/>
          </a:xfrm>
          <a:prstGeom prst="rect">
            <a:avLst/>
          </a:prstGeom>
        </p:spPr>
      </p:pic>
    </p:spTree>
    <p:extLst>
      <p:ext uri="{BB962C8B-B14F-4D97-AF65-F5344CB8AC3E}">
        <p14:creationId xmlns:p14="http://schemas.microsoft.com/office/powerpoint/2010/main" val="30435534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60495" y="304800"/>
            <a:ext cx="9541566" cy="1015663"/>
          </a:xfrm>
          <a:prstGeom prst="rect">
            <a:avLst/>
          </a:prstGeom>
          <a:noFill/>
        </p:spPr>
        <p:txBody>
          <a:bodyPr wrap="square" rtlCol="0">
            <a:spAutoFit/>
          </a:bodyPr>
          <a:lstStyle/>
          <a:p>
            <a:r>
              <a:rPr lang="en-US" sz="6000" dirty="0"/>
              <a:t>20</a:t>
            </a:r>
            <a:r>
              <a:rPr lang="en-US" sz="6000" baseline="30000" dirty="0"/>
              <a:t>th</a:t>
            </a:r>
            <a:r>
              <a:rPr lang="en-US" sz="6000" dirty="0"/>
              <a:t> Century Classroom</a:t>
            </a:r>
          </a:p>
        </p:txBody>
      </p:sp>
      <p:sp>
        <p:nvSpPr>
          <p:cNvPr id="3" name="TextBox 2"/>
          <p:cNvSpPr txBox="1"/>
          <p:nvPr/>
        </p:nvSpPr>
        <p:spPr>
          <a:xfrm>
            <a:off x="5069262" y="2397004"/>
            <a:ext cx="4147931" cy="1015663"/>
          </a:xfrm>
          <a:prstGeom prst="rect">
            <a:avLst/>
          </a:prstGeom>
          <a:noFill/>
        </p:spPr>
        <p:txBody>
          <a:bodyPr wrap="square" rtlCol="0">
            <a:spAutoFit/>
          </a:bodyPr>
          <a:lstStyle/>
          <a:p>
            <a:r>
              <a:rPr lang="en-US" sz="6000" dirty="0"/>
              <a:t>vs.</a:t>
            </a:r>
          </a:p>
        </p:txBody>
      </p:sp>
      <p:sp>
        <p:nvSpPr>
          <p:cNvPr id="4" name="TextBox 3"/>
          <p:cNvSpPr txBox="1"/>
          <p:nvPr/>
        </p:nvSpPr>
        <p:spPr>
          <a:xfrm>
            <a:off x="1560495" y="5504872"/>
            <a:ext cx="9899375" cy="1015663"/>
          </a:xfrm>
          <a:prstGeom prst="rect">
            <a:avLst/>
          </a:prstGeom>
          <a:noFill/>
        </p:spPr>
        <p:txBody>
          <a:bodyPr wrap="square" rtlCol="0">
            <a:spAutoFit/>
          </a:bodyPr>
          <a:lstStyle/>
          <a:p>
            <a:r>
              <a:rPr lang="en-US" sz="6000" dirty="0"/>
              <a:t>21</a:t>
            </a:r>
            <a:r>
              <a:rPr lang="en-US" sz="6000" baseline="30000" dirty="0"/>
              <a:t>st</a:t>
            </a:r>
            <a:r>
              <a:rPr lang="en-US" sz="6000" dirty="0"/>
              <a:t> Century Classroom</a:t>
            </a:r>
          </a:p>
        </p:txBody>
      </p:sp>
      <p:pic>
        <p:nvPicPr>
          <p:cNvPr id="5" name="Picture 4"/>
          <p:cNvPicPr>
            <a:picLocks noChangeAspect="1"/>
          </p:cNvPicPr>
          <p:nvPr/>
        </p:nvPicPr>
        <p:blipFill>
          <a:blip r:embed="rId2"/>
          <a:stretch>
            <a:fillRect/>
          </a:stretch>
        </p:blipFill>
        <p:spPr>
          <a:xfrm>
            <a:off x="323558" y="1740004"/>
            <a:ext cx="4455567" cy="3345327"/>
          </a:xfrm>
          <a:prstGeom prst="rect">
            <a:avLst/>
          </a:prstGeom>
        </p:spPr>
      </p:pic>
      <p:pic>
        <p:nvPicPr>
          <p:cNvPr id="6" name="Picture 5"/>
          <p:cNvPicPr>
            <a:picLocks noChangeAspect="1"/>
          </p:cNvPicPr>
          <p:nvPr/>
        </p:nvPicPr>
        <p:blipFill>
          <a:blip r:embed="rId3"/>
          <a:stretch>
            <a:fillRect/>
          </a:stretch>
        </p:blipFill>
        <p:spPr>
          <a:xfrm>
            <a:off x="6671112" y="1740004"/>
            <a:ext cx="5092162" cy="3345327"/>
          </a:xfrm>
          <a:prstGeom prst="rect">
            <a:avLst/>
          </a:prstGeom>
        </p:spPr>
      </p:pic>
    </p:spTree>
    <p:extLst>
      <p:ext uri="{BB962C8B-B14F-4D97-AF65-F5344CB8AC3E}">
        <p14:creationId xmlns:p14="http://schemas.microsoft.com/office/powerpoint/2010/main" val="34394570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1699048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EC76B5"/>
      </a:hlink>
      <a:folHlink>
        <a:srgbClr val="E8ACCD"/>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A207AED3-9ABC-4A18-9978-A59B65688B15}"/>
    </a:ext>
  </a:extLst>
</a:theme>
</file>

<file path=docProps/app.xml><?xml version="1.0" encoding="utf-8"?>
<Properties xmlns="http://schemas.openxmlformats.org/officeDocument/2006/extended-properties" xmlns:vt="http://schemas.openxmlformats.org/officeDocument/2006/docPropsVTypes">
  <Template>Ion</Template>
  <TotalTime>1092</TotalTime>
  <Words>374</Words>
  <Application>Microsoft Office PowerPoint</Application>
  <PresentationFormat>Widescreen</PresentationFormat>
  <Paragraphs>22</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Century Gothic</vt:lpstr>
      <vt:lpstr>Wingdings</vt:lpstr>
      <vt:lpstr>Wingdings 3</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Barbara Stewart</dc:creator>
  <cp:lastModifiedBy>Barbara Stewart</cp:lastModifiedBy>
  <cp:revision>27</cp:revision>
  <dcterms:created xsi:type="dcterms:W3CDTF">2016-11-22T20:47:31Z</dcterms:created>
  <dcterms:modified xsi:type="dcterms:W3CDTF">2016-11-23T14:59:55Z</dcterms:modified>
</cp:coreProperties>
</file>